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9" r:id="rId3"/>
    <p:sldId id="290" r:id="rId4"/>
    <p:sldId id="291" r:id="rId5"/>
    <p:sldId id="342" r:id="rId6"/>
    <p:sldId id="343" r:id="rId7"/>
    <p:sldId id="345" r:id="rId8"/>
    <p:sldId id="346" r:id="rId9"/>
    <p:sldId id="347" r:id="rId10"/>
    <p:sldId id="348" r:id="rId11"/>
    <p:sldId id="292" r:id="rId12"/>
    <p:sldId id="259" r:id="rId13"/>
    <p:sldId id="268" r:id="rId14"/>
    <p:sldId id="321" r:id="rId15"/>
    <p:sldId id="436" r:id="rId16"/>
    <p:sldId id="315" r:id="rId17"/>
    <p:sldId id="437" r:id="rId18"/>
    <p:sldId id="438" r:id="rId19"/>
    <p:sldId id="401" r:id="rId20"/>
    <p:sldId id="458" r:id="rId21"/>
    <p:sldId id="403" r:id="rId22"/>
    <p:sldId id="476" r:id="rId23"/>
    <p:sldId id="322" r:id="rId24"/>
    <p:sldId id="317" r:id="rId25"/>
    <p:sldId id="318" r:id="rId26"/>
    <p:sldId id="319" r:id="rId27"/>
    <p:sldId id="320" r:id="rId28"/>
    <p:sldId id="477" r:id="rId29"/>
    <p:sldId id="331" r:id="rId30"/>
    <p:sldId id="478" r:id="rId31"/>
    <p:sldId id="332" r:id="rId32"/>
    <p:sldId id="382" r:id="rId33"/>
    <p:sldId id="387" r:id="rId34"/>
    <p:sldId id="479" r:id="rId35"/>
    <p:sldId id="334" r:id="rId36"/>
    <p:sldId id="480" r:id="rId37"/>
    <p:sldId id="33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18C"/>
    <a:srgbClr val="314F86"/>
    <a:srgbClr val="2E4978"/>
    <a:srgbClr val="3F63A1"/>
    <a:srgbClr val="D0D3DB"/>
    <a:srgbClr val="283F67"/>
    <a:srgbClr val="4B4E99"/>
    <a:srgbClr val="3C3F8E"/>
    <a:srgbClr val="173AA1"/>
    <a:srgbClr val="571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4E6521-3772-1A49-B8DB-1524D6377A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1DBCD1-CB50-3040-88C6-C052A463E3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副本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8900" y="90805"/>
            <a:ext cx="1682115" cy="4413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.xml"/><Relationship Id="rId20" Type="http://schemas.openxmlformats.org/officeDocument/2006/relationships/image" Target="../media/image14.jpeg"/><Relationship Id="rId2" Type="http://schemas.openxmlformats.org/officeDocument/2006/relationships/tags" Target="../tags/tag3.xml"/><Relationship Id="rId19" Type="http://schemas.openxmlformats.org/officeDocument/2006/relationships/tags" Target="../tags/tag15.xml"/><Relationship Id="rId18" Type="http://schemas.openxmlformats.org/officeDocument/2006/relationships/image" Target="../media/image13.png"/><Relationship Id="rId17" Type="http://schemas.openxmlformats.org/officeDocument/2006/relationships/tags" Target="../tags/tag14.xml"/><Relationship Id="rId16" Type="http://schemas.openxmlformats.org/officeDocument/2006/relationships/image" Target="../media/image12.png"/><Relationship Id="rId15" Type="http://schemas.openxmlformats.org/officeDocument/2006/relationships/tags" Target="../tags/tag13.xml"/><Relationship Id="rId14" Type="http://schemas.openxmlformats.org/officeDocument/2006/relationships/image" Target="../media/image11.png"/><Relationship Id="rId13" Type="http://schemas.openxmlformats.org/officeDocument/2006/relationships/tags" Target="../tags/tag12.xml"/><Relationship Id="rId12" Type="http://schemas.openxmlformats.org/officeDocument/2006/relationships/image" Target="../media/image10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package" Target="../embeddings/Document1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31945" y="5213350"/>
            <a:ext cx="3935730" cy="398780"/>
          </a:xfrm>
          <a:prstGeom prst="rect">
            <a:avLst/>
          </a:prstGeom>
          <a:noFill/>
          <a:ln w="222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000" dirty="0">
                <a:ln>
                  <a:noFill/>
                </a:ln>
                <a:solidFill>
                  <a:srgbClr val="3C3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王道论坛</a:t>
            </a:r>
            <a:r>
              <a:rPr kumimoji="1" lang="en-US" altLang="zh-CN" sz="2000" dirty="0">
                <a:ln>
                  <a:noFill/>
                </a:ln>
                <a:solidFill>
                  <a:srgbClr val="3C3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000" dirty="0">
                <a:ln>
                  <a:noFill/>
                </a:ln>
                <a:solidFill>
                  <a:srgbClr val="3C3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慕课考研 联合推出</a:t>
            </a:r>
            <a:endParaRPr kumimoji="1" lang="zh-CN" altLang="en-US" sz="2000" dirty="0">
              <a:ln>
                <a:noFill/>
              </a:ln>
              <a:solidFill>
                <a:srgbClr val="3C3F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0490" y="1817370"/>
            <a:ext cx="9438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5400" b="1" dirty="0">
                <a:solidFill>
                  <a:srgbClr val="31518C"/>
                </a:solidFill>
                <a:latin typeface="Songti SC Black" panose="02010800040101010101" charset="-122"/>
                <a:ea typeface="Songti SC Black" panose="02010800040101010101" charset="-122"/>
                <a:cs typeface="Songti SC Black" panose="02010800040101010101" charset="-122"/>
              </a:rPr>
              <a:t>2022</a:t>
            </a:r>
            <a:r>
              <a:rPr kumimoji="1" lang="zh-CN" sz="5400" b="1" dirty="0">
                <a:solidFill>
                  <a:srgbClr val="31518C"/>
                </a:solidFill>
                <a:latin typeface="Songti SC Black" panose="02010800040101010101" charset="-122"/>
                <a:ea typeface="Songti SC Black" panose="02010800040101010101" charset="-122"/>
                <a:cs typeface="Songti SC Black" panose="02010800040101010101" charset="-122"/>
              </a:rPr>
              <a:t>领学班</a:t>
            </a:r>
            <a:r>
              <a:rPr kumimoji="1" lang="en-US" altLang="zh-CN" sz="5400" b="1" dirty="0">
                <a:solidFill>
                  <a:srgbClr val="31518C"/>
                </a:solidFill>
                <a:latin typeface="Songti SC Black" panose="02010800040101010101" charset="-122"/>
                <a:ea typeface="Songti SC Black" panose="02010800040101010101" charset="-122"/>
                <a:cs typeface="Songti SC Black" panose="02010800040101010101" charset="-122"/>
              </a:rPr>
              <a:t>-C</a:t>
            </a:r>
            <a:r>
              <a:rPr kumimoji="1" lang="zh-CN" altLang="en-US" sz="5400" b="1" dirty="0">
                <a:solidFill>
                  <a:srgbClr val="31518C"/>
                </a:solidFill>
                <a:latin typeface="Songti SC Black" panose="02010800040101010101" charset="-122"/>
                <a:ea typeface="Songti SC Black" panose="02010800040101010101" charset="-122"/>
                <a:cs typeface="Songti SC Black" panose="02010800040101010101" charset="-122"/>
              </a:rPr>
              <a:t>语言督学营直播</a:t>
            </a:r>
            <a:endParaRPr kumimoji="1" lang="zh-CN" altLang="en-US" sz="5400" b="1" dirty="0">
              <a:solidFill>
                <a:srgbClr val="31518C"/>
              </a:solidFill>
              <a:latin typeface="Songti SC Black" panose="02010800040101010101" charset="-122"/>
              <a:ea typeface="Songti SC Black" panose="02010800040101010101" charset="-122"/>
              <a:cs typeface="Songti SC Black" panose="02010800040101010101" charset="-122"/>
            </a:endParaRPr>
          </a:p>
        </p:txBody>
      </p:sp>
      <p:pic>
        <p:nvPicPr>
          <p:cNvPr id="6152" name="图片 9" descr="未命名-1.gif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06"/>
          <a:stretch>
            <a:fillRect/>
          </a:stretch>
        </p:blipFill>
        <p:spPr bwMode="auto">
          <a:xfrm>
            <a:off x="3023870" y="5612130"/>
            <a:ext cx="1093470" cy="85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图片 14" descr="未命名-1.gif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4" r="26836" b="10663"/>
          <a:stretch>
            <a:fillRect/>
          </a:stretch>
        </p:blipFill>
        <p:spPr bwMode="auto">
          <a:xfrm>
            <a:off x="8476045" y="5561644"/>
            <a:ext cx="122110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3387725" y="3720465"/>
            <a:ext cx="5416550" cy="0"/>
          </a:xfrm>
          <a:prstGeom prst="line">
            <a:avLst/>
          </a:prstGeom>
          <a:ln w="38100">
            <a:solidFill>
              <a:srgbClr val="3F6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536315" y="3996690"/>
            <a:ext cx="502920" cy="502920"/>
          </a:xfrm>
          <a:prstGeom prst="ellipse">
            <a:avLst/>
          </a:prstGeom>
          <a:noFill/>
          <a:ln>
            <a:solidFill>
              <a:srgbClr val="3F63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4235450" y="4022090"/>
            <a:ext cx="1016635" cy="464185"/>
          </a:xfrm>
          <a:prstGeom prst="rtTriangle">
            <a:avLst/>
          </a:prstGeom>
          <a:solidFill>
            <a:srgbClr val="3F63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712460" y="4022090"/>
            <a:ext cx="2068195" cy="46418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F63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95310" y="4022090"/>
            <a:ext cx="464185" cy="464185"/>
          </a:xfrm>
          <a:prstGeom prst="rect">
            <a:avLst/>
          </a:prstGeom>
          <a:solidFill>
            <a:srgbClr val="3F63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61" y="5877290"/>
            <a:ext cx="3669600" cy="321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4994910" y="2778760"/>
            <a:ext cx="2202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59375" y="1948815"/>
            <a:ext cx="1873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TWO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6315" y="3260090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主讲人介绍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159635" y="3167380"/>
            <a:ext cx="1009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龙哥</a:t>
            </a:r>
            <a:endParaRPr kumimoji="1" lang="zh-CN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69515" y="1586230"/>
            <a:ext cx="421005" cy="421005"/>
          </a:xfrm>
          <a:prstGeom prst="ellipse">
            <a:avLst/>
          </a:pr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906270" y="1347470"/>
            <a:ext cx="1547495" cy="13781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1" h="2173">
                <a:moveTo>
                  <a:pt x="0" y="1219"/>
                </a:moveTo>
                <a:cubicBezTo>
                  <a:pt x="-21" y="535"/>
                  <a:pt x="605" y="-17"/>
                  <a:pt x="1219" y="0"/>
                </a:cubicBezTo>
                <a:cubicBezTo>
                  <a:pt x="1902" y="-21"/>
                  <a:pt x="2454" y="605"/>
                  <a:pt x="2437" y="1219"/>
                </a:cubicBezTo>
                <a:cubicBezTo>
                  <a:pt x="2466" y="1602"/>
                  <a:pt x="2179" y="2029"/>
                  <a:pt x="1979" y="2170"/>
                </a:cubicBezTo>
                <a:cubicBezTo>
                  <a:pt x="1982" y="2165"/>
                  <a:pt x="1992" y="2053"/>
                  <a:pt x="1989" y="2049"/>
                </a:cubicBezTo>
                <a:cubicBezTo>
                  <a:pt x="2002" y="1616"/>
                  <a:pt x="1606" y="1267"/>
                  <a:pt x="1219" y="1278"/>
                </a:cubicBezTo>
                <a:cubicBezTo>
                  <a:pt x="786" y="1265"/>
                  <a:pt x="437" y="1661"/>
                  <a:pt x="448" y="2049"/>
                </a:cubicBezTo>
                <a:cubicBezTo>
                  <a:pt x="446" y="2090"/>
                  <a:pt x="459" y="2186"/>
                  <a:pt x="458" y="2170"/>
                </a:cubicBezTo>
                <a:cubicBezTo>
                  <a:pt x="210" y="2002"/>
                  <a:pt x="-24" y="1542"/>
                  <a:pt x="0" y="1219"/>
                </a:cubicBezTo>
                <a:close/>
              </a:path>
            </a:pathLst>
          </a:custGeom>
          <a:noFill/>
          <a:ln w="38100">
            <a:solidFill>
              <a:srgbClr val="3F63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2190750" y="2159000"/>
            <a:ext cx="978535" cy="735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542" h="1160">
                <a:moveTo>
                  <a:pt x="1531" y="892"/>
                </a:moveTo>
                <a:cubicBezTo>
                  <a:pt x="1337" y="1064"/>
                  <a:pt x="998" y="1166"/>
                  <a:pt x="771" y="1159"/>
                </a:cubicBezTo>
                <a:cubicBezTo>
                  <a:pt x="486" y="1171"/>
                  <a:pt x="167" y="1026"/>
                  <a:pt x="10" y="892"/>
                </a:cubicBezTo>
                <a:cubicBezTo>
                  <a:pt x="7" y="887"/>
                  <a:pt x="-3" y="775"/>
                  <a:pt x="0" y="771"/>
                </a:cubicBezTo>
                <a:cubicBezTo>
                  <a:pt x="-13" y="338"/>
                  <a:pt x="383" y="-11"/>
                  <a:pt x="771" y="0"/>
                </a:cubicBezTo>
                <a:cubicBezTo>
                  <a:pt x="1203" y="-13"/>
                  <a:pt x="1552" y="383"/>
                  <a:pt x="1541" y="771"/>
                </a:cubicBezTo>
                <a:cubicBezTo>
                  <a:pt x="1543" y="812"/>
                  <a:pt x="1530" y="908"/>
                  <a:pt x="1531" y="892"/>
                </a:cubicBezTo>
                <a:close/>
              </a:path>
            </a:pathLst>
          </a:cu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85815" y="1586230"/>
            <a:ext cx="421005" cy="421005"/>
          </a:xfrm>
          <a:prstGeom prst="ellipse">
            <a:avLst/>
          </a:pr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322570" y="1347470"/>
            <a:ext cx="1547495" cy="13781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1" h="2173">
                <a:moveTo>
                  <a:pt x="0" y="1219"/>
                </a:moveTo>
                <a:cubicBezTo>
                  <a:pt x="-21" y="535"/>
                  <a:pt x="605" y="-17"/>
                  <a:pt x="1219" y="0"/>
                </a:cubicBezTo>
                <a:cubicBezTo>
                  <a:pt x="1902" y="-21"/>
                  <a:pt x="2454" y="605"/>
                  <a:pt x="2437" y="1219"/>
                </a:cubicBezTo>
                <a:cubicBezTo>
                  <a:pt x="2466" y="1602"/>
                  <a:pt x="2179" y="2029"/>
                  <a:pt x="1979" y="2170"/>
                </a:cubicBezTo>
                <a:cubicBezTo>
                  <a:pt x="1982" y="2165"/>
                  <a:pt x="1992" y="2053"/>
                  <a:pt x="1989" y="2049"/>
                </a:cubicBezTo>
                <a:cubicBezTo>
                  <a:pt x="2002" y="1616"/>
                  <a:pt x="1606" y="1267"/>
                  <a:pt x="1219" y="1278"/>
                </a:cubicBezTo>
                <a:cubicBezTo>
                  <a:pt x="786" y="1265"/>
                  <a:pt x="437" y="1661"/>
                  <a:pt x="448" y="2049"/>
                </a:cubicBezTo>
                <a:cubicBezTo>
                  <a:pt x="446" y="2090"/>
                  <a:pt x="459" y="2186"/>
                  <a:pt x="458" y="2170"/>
                </a:cubicBezTo>
                <a:cubicBezTo>
                  <a:pt x="210" y="2002"/>
                  <a:pt x="-24" y="1542"/>
                  <a:pt x="0" y="1219"/>
                </a:cubicBezTo>
                <a:close/>
              </a:path>
            </a:pathLst>
          </a:custGeom>
          <a:noFill/>
          <a:ln w="38100">
            <a:solidFill>
              <a:srgbClr val="3F63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607050" y="2159000"/>
            <a:ext cx="978535" cy="735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542" h="1160">
                <a:moveTo>
                  <a:pt x="1531" y="892"/>
                </a:moveTo>
                <a:cubicBezTo>
                  <a:pt x="1337" y="1064"/>
                  <a:pt x="998" y="1166"/>
                  <a:pt x="771" y="1159"/>
                </a:cubicBezTo>
                <a:cubicBezTo>
                  <a:pt x="486" y="1171"/>
                  <a:pt x="167" y="1026"/>
                  <a:pt x="10" y="892"/>
                </a:cubicBezTo>
                <a:cubicBezTo>
                  <a:pt x="7" y="887"/>
                  <a:pt x="-3" y="775"/>
                  <a:pt x="0" y="771"/>
                </a:cubicBezTo>
                <a:cubicBezTo>
                  <a:pt x="-13" y="338"/>
                  <a:pt x="383" y="-11"/>
                  <a:pt x="771" y="0"/>
                </a:cubicBezTo>
                <a:cubicBezTo>
                  <a:pt x="1203" y="-13"/>
                  <a:pt x="1552" y="383"/>
                  <a:pt x="1541" y="771"/>
                </a:cubicBezTo>
                <a:cubicBezTo>
                  <a:pt x="1543" y="812"/>
                  <a:pt x="1530" y="908"/>
                  <a:pt x="1531" y="892"/>
                </a:cubicBezTo>
                <a:close/>
              </a:path>
            </a:pathLst>
          </a:cu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308465" y="1586230"/>
            <a:ext cx="421005" cy="421005"/>
          </a:xfrm>
          <a:prstGeom prst="ellipse">
            <a:avLst/>
          </a:pr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745220" y="1347470"/>
            <a:ext cx="1547495" cy="13781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1" h="2173">
                <a:moveTo>
                  <a:pt x="0" y="1219"/>
                </a:moveTo>
                <a:cubicBezTo>
                  <a:pt x="-21" y="535"/>
                  <a:pt x="605" y="-17"/>
                  <a:pt x="1219" y="0"/>
                </a:cubicBezTo>
                <a:cubicBezTo>
                  <a:pt x="1902" y="-21"/>
                  <a:pt x="2454" y="605"/>
                  <a:pt x="2437" y="1219"/>
                </a:cubicBezTo>
                <a:cubicBezTo>
                  <a:pt x="2466" y="1602"/>
                  <a:pt x="2179" y="2029"/>
                  <a:pt x="1979" y="2170"/>
                </a:cubicBezTo>
                <a:cubicBezTo>
                  <a:pt x="1982" y="2165"/>
                  <a:pt x="1992" y="2053"/>
                  <a:pt x="1989" y="2049"/>
                </a:cubicBezTo>
                <a:cubicBezTo>
                  <a:pt x="2002" y="1616"/>
                  <a:pt x="1606" y="1267"/>
                  <a:pt x="1219" y="1278"/>
                </a:cubicBezTo>
                <a:cubicBezTo>
                  <a:pt x="786" y="1265"/>
                  <a:pt x="437" y="1661"/>
                  <a:pt x="448" y="2049"/>
                </a:cubicBezTo>
                <a:cubicBezTo>
                  <a:pt x="446" y="2090"/>
                  <a:pt x="459" y="2186"/>
                  <a:pt x="458" y="2170"/>
                </a:cubicBezTo>
                <a:cubicBezTo>
                  <a:pt x="210" y="2002"/>
                  <a:pt x="-24" y="1542"/>
                  <a:pt x="0" y="1219"/>
                </a:cubicBezTo>
                <a:close/>
              </a:path>
            </a:pathLst>
          </a:custGeom>
          <a:noFill/>
          <a:ln w="38100">
            <a:solidFill>
              <a:srgbClr val="3F63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029700" y="2159000"/>
            <a:ext cx="978535" cy="735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542" h="1160">
                <a:moveTo>
                  <a:pt x="1531" y="892"/>
                </a:moveTo>
                <a:cubicBezTo>
                  <a:pt x="1337" y="1064"/>
                  <a:pt x="998" y="1166"/>
                  <a:pt x="771" y="1159"/>
                </a:cubicBezTo>
                <a:cubicBezTo>
                  <a:pt x="486" y="1171"/>
                  <a:pt x="167" y="1026"/>
                  <a:pt x="10" y="892"/>
                </a:cubicBezTo>
                <a:cubicBezTo>
                  <a:pt x="7" y="887"/>
                  <a:pt x="-3" y="775"/>
                  <a:pt x="0" y="771"/>
                </a:cubicBezTo>
                <a:cubicBezTo>
                  <a:pt x="-13" y="338"/>
                  <a:pt x="383" y="-11"/>
                  <a:pt x="771" y="0"/>
                </a:cubicBezTo>
                <a:cubicBezTo>
                  <a:pt x="1203" y="-13"/>
                  <a:pt x="1552" y="383"/>
                  <a:pt x="1541" y="771"/>
                </a:cubicBezTo>
                <a:cubicBezTo>
                  <a:pt x="1543" y="812"/>
                  <a:pt x="1530" y="908"/>
                  <a:pt x="1531" y="892"/>
                </a:cubicBezTo>
                <a:close/>
              </a:path>
            </a:pathLst>
          </a:custGeom>
          <a:solidFill>
            <a:srgbClr val="3F63A1"/>
          </a:solidFill>
          <a:ln w="38100">
            <a:solidFill>
              <a:srgbClr val="3F6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21089" y="3167611"/>
            <a:ext cx="159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学长：</a:t>
            </a:r>
            <a:endParaRPr kumimoji="1" lang="zh-CN" altLang="en-US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98439" y="3167611"/>
            <a:ext cx="159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学长：</a:t>
            </a:r>
            <a:endParaRPr kumimoji="1" lang="zh-CN" altLang="en-US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2" name="矩形 1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2" name="矩形 1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1385" y="695325"/>
            <a:ext cx="7461250" cy="1325880"/>
          </a:xfrm>
        </p:spPr>
        <p:txBody>
          <a:bodyPr/>
          <a:p>
            <a:r>
              <a:rPr lang="zh-CN" altLang="en-US"/>
              <a:t>为什么选择龙哥来讲</a:t>
            </a:r>
            <a:r>
              <a:rPr lang="en-US" altLang="zh-CN"/>
              <a:t>C</a:t>
            </a:r>
            <a:r>
              <a:rPr lang="zh-CN" altLang="en-US"/>
              <a:t>语言？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83560" y="2035810"/>
            <a:ext cx="52165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、华为欧拉部</a:t>
            </a:r>
            <a:r>
              <a:rPr lang="en-US" altLang="zh-CN"/>
              <a:t>4</a:t>
            </a:r>
            <a:r>
              <a:rPr lang="zh-CN" altLang="en-US"/>
              <a:t>年操作系统开发经验（鸿蒙系统即该部门出品），华为手机内核，全球数百万基站，路由器操作系统使用该部门系统，</a:t>
            </a:r>
            <a:r>
              <a:rPr lang="en-US" altLang="zh-CN"/>
              <a:t>OPPO</a:t>
            </a:r>
            <a:r>
              <a:rPr lang="zh-CN" altLang="en-US"/>
              <a:t>高级开发工程师，</a:t>
            </a:r>
            <a:r>
              <a:rPr lang="en-US" altLang="zh-CN"/>
              <a:t>7</a:t>
            </a:r>
            <a:r>
              <a:rPr lang="zh-CN" altLang="en-US"/>
              <a:t>年大厂开发经验！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、王道训练营</a:t>
            </a:r>
            <a:r>
              <a:rPr lang="en-US" altLang="zh-CN"/>
              <a:t>5</a:t>
            </a:r>
            <a:r>
              <a:rPr lang="zh-CN" altLang="en-US"/>
              <a:t>年多线下授课经验，带</a:t>
            </a:r>
            <a:r>
              <a:rPr lang="en-US" altLang="zh-CN"/>
              <a:t>20</a:t>
            </a:r>
            <a:r>
              <a:rPr lang="zh-CN" altLang="en-US"/>
              <a:t>多期学员，深受广大学员好评，学员无论读研，还是社招，在各大互联网公司（腾讯，阿里，美团）均有，大家知道的知名企业全都有！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、《跟龙哥学</a:t>
            </a:r>
            <a:r>
              <a:rPr lang="en-US" altLang="zh-CN"/>
              <a:t>C</a:t>
            </a:r>
            <a:r>
              <a:rPr lang="zh-CN" altLang="en-US"/>
              <a:t>语言编程》作者，报名王道的清华，北大等同学都对本书给予了案例丰富，容易理解，贴合实战的好评！有些学生是王道训练营培训后，二战考研上岸，因为学了编程普遍反馈</a:t>
            </a:r>
            <a:r>
              <a:rPr lang="en-US" altLang="zh-CN"/>
              <a:t>408</a:t>
            </a:r>
            <a:r>
              <a:rPr lang="zh-CN" altLang="en-US"/>
              <a:t>简单了！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60290" y="1948815"/>
            <a:ext cx="2472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THREE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67125" y="3129280"/>
            <a:ext cx="48596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学C语言对408有什么帮助？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  <a:sym typeface="+mn-ea"/>
            </a:endParaRPr>
          </a:p>
          <a:p>
            <a:pPr algn="dist"/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26940" y="2778760"/>
            <a:ext cx="2738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6455"/>
            <a:ext cx="10515600" cy="4918710"/>
          </a:xfrm>
        </p:spPr>
        <p:txBody>
          <a:bodyPr/>
          <a:p>
            <a:pPr marL="0" indent="0">
              <a:buNone/>
            </a:pPr>
            <a:r>
              <a:rPr lang="zh-CN" altLang="en-US" sz="3600" b="1"/>
              <a:t>下面的问题你是否可以回答？</a:t>
            </a:r>
            <a:endParaRPr lang="zh-CN" altLang="en-US" sz="3600" b="1"/>
          </a:p>
          <a:p>
            <a:pPr marL="0" indent="0">
              <a:buNone/>
            </a:pPr>
            <a:endParaRPr lang="zh-CN" altLang="en-US" sz="3600" b="1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整型溢出、精度丢失，访问越界是什么意思？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函数调用的本质是什么？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、指针的使用场景是？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、栈，队列、循环队列、二叉树会写不？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、树为什么要左旋右旋，会实现左旋和右旋不？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6</a:t>
            </a:r>
            <a:r>
              <a:rPr lang="zh-CN" altLang="en-US"/>
              <a:t>、快速排序会写不，</a:t>
            </a:r>
            <a:r>
              <a:rPr lang="en-US" altLang="zh-CN"/>
              <a:t>qsort</a:t>
            </a:r>
            <a:r>
              <a:rPr lang="zh-CN" altLang="en-US"/>
              <a:t>会使用不？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、程序运行出现访问</a:t>
            </a:r>
            <a:r>
              <a:rPr lang="en-US" altLang="zh-CN">
                <a:sym typeface="+mn-ea"/>
              </a:rPr>
              <a:t>0x00000005</a:t>
            </a:r>
            <a:r>
              <a:rPr lang="zh-CN" altLang="en-US">
                <a:sym typeface="+mn-ea"/>
              </a:rPr>
              <a:t>发生冲突是怎么回事？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8</a:t>
            </a:r>
            <a:r>
              <a:rPr lang="zh-CN" altLang="en-US"/>
              <a:t>、C语言对应的汇编语言见过没？汇编语言是怎么运行的？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6166" y="620184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9230" y="850265"/>
            <a:ext cx="6109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学</a:t>
            </a:r>
            <a:r>
              <a:rPr lang="en-US" altLang="zh-CN" sz="3200">
                <a:sym typeface="+mn-ea"/>
              </a:rPr>
              <a:t>C</a:t>
            </a:r>
            <a:r>
              <a:rPr lang="zh-CN" altLang="en-US" sz="3200">
                <a:sym typeface="+mn-ea"/>
              </a:rPr>
              <a:t>语言对</a:t>
            </a:r>
            <a:r>
              <a:rPr lang="en-US" altLang="zh-CN" sz="3200">
                <a:sym typeface="+mn-ea"/>
              </a:rPr>
              <a:t>408</a:t>
            </a:r>
            <a:r>
              <a:rPr lang="zh-CN" altLang="en-US" sz="3200">
                <a:sym typeface="+mn-ea"/>
              </a:rPr>
              <a:t>有什么帮助？</a:t>
            </a:r>
            <a:endParaRPr lang="zh-CN" altLang="en-US" sz="32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0900" y="2328545"/>
            <a:ext cx="4468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我们一起来看一下王道</a:t>
            </a:r>
            <a:r>
              <a:rPr lang="en-US" altLang="zh-CN"/>
              <a:t>4</a:t>
            </a:r>
            <a:r>
              <a:rPr lang="zh-CN" altLang="en-US"/>
              <a:t>本书的大纲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京东搜索  王道 2021 自营来看下每本书的目录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49805" y="4020820"/>
            <a:ext cx="4528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然后来我们再来看一下</a:t>
            </a:r>
            <a:r>
              <a:rPr lang="en-US" altLang="zh-CN"/>
              <a:t>408</a:t>
            </a:r>
            <a:r>
              <a:rPr lang="zh-CN" altLang="en-US"/>
              <a:t>真题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https://www.nowcoder.com/kaoyan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68845" y="5319395"/>
            <a:ext cx="264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你发现了什么？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48690"/>
            <a:ext cx="10515600" cy="639445"/>
          </a:xfrm>
        </p:spPr>
        <p:txBody>
          <a:bodyPr/>
          <a:p>
            <a:r>
              <a:rPr lang="en-US" altLang="zh-CN"/>
              <a:t>19</a:t>
            </a:r>
            <a:r>
              <a:rPr lang="zh-CN" altLang="en-US"/>
              <a:t>年</a:t>
            </a:r>
            <a:r>
              <a:rPr lang="en-US" altLang="zh-CN"/>
              <a:t>408</a:t>
            </a:r>
            <a:r>
              <a:rPr lang="zh-CN" altLang="en-US"/>
              <a:t>真题答题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7830"/>
            <a:ext cx="10515600" cy="4351338"/>
          </a:xfrm>
        </p:spPr>
        <p:txBody>
          <a:bodyPr/>
          <a:p>
            <a:r>
              <a:rPr lang="zh-CN" altLang="en-US" sz="1800"/>
              <a:t>45. ( 16 分 ) 已知 f ( n ) =n ！ =n × ( n-l ) × ( n-2 ) × … × 2×1 ，计算 f ( n ) 的 C 语言函数 fl 的源程序 ( 阴影部分 ) 及其在 32 位计算机 M 上的部 分机器级代码如下：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其中，机器级代码行包括行号、虚拟地址、机器指令和汇编指令，计算机 M 按字节编址， int 型数据占 32 位。请回答下列问题：</a:t>
            </a:r>
            <a:endParaRPr lang="zh-CN" altLang="en-US" sz="1800"/>
          </a:p>
          <a:p>
            <a:r>
              <a:rPr lang="zh-CN" altLang="en-US" sz="1800"/>
              <a:t>( 1 ) 计算 f ( 10 ) 需要调用函数 f 1 多少次？执行哪条指令会递归调用 f 1 ？</a:t>
            </a:r>
            <a:endParaRPr lang="zh-CN" altLang="en-US" sz="1800"/>
          </a:p>
          <a:p>
            <a:r>
              <a:rPr lang="zh-CN" altLang="en-US" sz="1800"/>
              <a:t>( 2 ) 上述代码中，哪条指令是条件转移指令？哪几条指令一定会使程序跳转执行？</a:t>
            </a:r>
            <a:endParaRPr lang="zh-CN" altLang="en-US" sz="1800"/>
          </a:p>
          <a:p>
            <a:r>
              <a:rPr lang="zh-CN" altLang="en-US" sz="1800"/>
              <a:t>( 3 ) 根据第 16 行 call 指令，第 17 行指令的虚拟地址应是多少？已 知第 16 行 call 指令采用相对寻址方式，该指令中的偏移量应是多少 ( 给出计算过程 ) ？已知第 16 行 call 指令的后 4 字节为偏移量， M 采用大端还是小端方式？</a:t>
            </a:r>
            <a:endParaRPr lang="zh-CN" altLang="en-US" sz="1800"/>
          </a:p>
          <a:p>
            <a:r>
              <a:rPr lang="zh-CN" altLang="en-US" sz="1800"/>
              <a:t>( 4 ) f ( 13 ) =6 227 020 800 ，但 f 1 ( 13 ) 的返回值为 1 932 053 504 ，为什么两者不相等？要使 f1 ( 13 ) 能返回正确的结果，应如何修改 f 1 源程序？</a:t>
            </a:r>
            <a:endParaRPr lang="zh-CN" altLang="en-US" sz="1800"/>
          </a:p>
          <a:p>
            <a:r>
              <a:rPr lang="zh-CN" altLang="en-US" sz="1800"/>
              <a:t>( 5 ) 第 19 行 im ul eax,ecx 表示有符号数乘法，乘数为 R [eax] 和 R[ecx] ，当乘法器输出的高、低 32 位乘积之间满足什么条件时，溢出标志 OF=1 ？要使 CPU 在发生溢出时转异常处理，编译器应在 imul 指令后加一条什么指令？</a:t>
            </a:r>
            <a:endParaRPr lang="zh-CN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21410"/>
            <a:ext cx="10515600" cy="569595"/>
          </a:xfrm>
        </p:spPr>
        <p:txBody>
          <a:bodyPr/>
          <a:p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408</a:t>
            </a:r>
            <a:r>
              <a:rPr lang="zh-CN" altLang="en-US"/>
              <a:t>真题</a:t>
            </a:r>
            <a:r>
              <a:rPr lang="zh-CN" altLang="en-US"/>
              <a:t>的</a:t>
            </a:r>
            <a:r>
              <a:rPr lang="en-US" altLang="zh-CN"/>
              <a:t>44</a:t>
            </a:r>
            <a:r>
              <a:rPr lang="zh-CN" altLang="en-US"/>
              <a:t>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94125" y="1825625"/>
            <a:ext cx="38804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579755"/>
            <a:ext cx="10515600" cy="4351338"/>
          </a:xfrm>
        </p:spPr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督学营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期学员反馈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1" name="椭圆 40"/>
          <p:cNvSpPr/>
          <p:nvPr>
            <p:custDataLst>
              <p:tags r:id="rId1"/>
            </p:custDataLst>
          </p:nvPr>
        </p:nvSpPr>
        <p:spPr>
          <a:xfrm rot="16200000">
            <a:off x="9595182" y="4193066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>
            <p:custDataLst>
              <p:tags r:id="rId2"/>
            </p:custDataLst>
          </p:nvPr>
        </p:nvSpPr>
        <p:spPr>
          <a:xfrm>
            <a:off x="9428254" y="1263015"/>
            <a:ext cx="456692" cy="5340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7" name="PA-图片 14" descr="几何拼接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8791" b="28791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  <p:sp>
        <p:nvSpPr>
          <p:cNvPr id="48" name="椭圆 47"/>
          <p:cNvSpPr/>
          <p:nvPr>
            <p:custDataLst>
              <p:tags r:id="rId5"/>
            </p:custDataLst>
          </p:nvPr>
        </p:nvSpPr>
        <p:spPr>
          <a:xfrm rot="16200000">
            <a:off x="9595182" y="3401139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>
            <p:custDataLst>
              <p:tags r:id="rId6"/>
            </p:custDataLst>
          </p:nvPr>
        </p:nvSpPr>
        <p:spPr>
          <a:xfrm rot="16200000">
            <a:off x="9595182" y="4034681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椭圆 55"/>
          <p:cNvSpPr/>
          <p:nvPr>
            <p:custDataLst>
              <p:tags r:id="rId7"/>
            </p:custDataLst>
          </p:nvPr>
        </p:nvSpPr>
        <p:spPr>
          <a:xfrm rot="16200000">
            <a:off x="9595182" y="4351451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椭圆 57"/>
          <p:cNvSpPr/>
          <p:nvPr>
            <p:custDataLst>
              <p:tags r:id="rId8"/>
            </p:custDataLst>
          </p:nvPr>
        </p:nvSpPr>
        <p:spPr>
          <a:xfrm rot="16200000">
            <a:off x="9595182" y="4668222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椭圆 48"/>
          <p:cNvSpPr/>
          <p:nvPr>
            <p:custDataLst>
              <p:tags r:id="rId9"/>
            </p:custDataLst>
          </p:nvPr>
        </p:nvSpPr>
        <p:spPr>
          <a:xfrm rot="16200000">
            <a:off x="9595182" y="3084369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/>
          <p:cNvSpPr/>
          <p:nvPr>
            <p:custDataLst>
              <p:tags r:id="rId10"/>
            </p:custDataLst>
          </p:nvPr>
        </p:nvSpPr>
        <p:spPr>
          <a:xfrm rot="16200000">
            <a:off x="9595182" y="3717910"/>
            <a:ext cx="122779" cy="12277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1" name="PA-图片 21" descr="字体感觉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22399" b="22399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  <p:pic>
        <p:nvPicPr>
          <p:cNvPr id="52" name="PA-图片 24" descr="几何图形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24984" b="24984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  <p:pic>
        <p:nvPicPr>
          <p:cNvPr id="53" name="PA-图片 14" descr="几何拼接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25603" b="25603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  <p:pic>
        <p:nvPicPr>
          <p:cNvPr id="55" name="PA-图片 14" descr="几何拼接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17354" b="17354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  <p:pic>
        <p:nvPicPr>
          <p:cNvPr id="57" name="PA-图片 14" descr="几何拼接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t="3266" b="3266"/>
          <a:stretch>
            <a:fillRect/>
          </a:stretch>
        </p:blipFill>
        <p:spPr>
          <a:xfrm>
            <a:off x="2307054" y="1263059"/>
            <a:ext cx="7121255" cy="5340942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17135" y="299275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Word.Document.12">
                  <p:embed/>
                </p:oleObj>
              </mc:Choice>
              <mc:Fallback>
                <p:oleObj name="" showAsIcon="1" r:id="rId1" imgW="971550" imgH="66675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7135" y="299275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7390" y="612775"/>
            <a:ext cx="3484880" cy="58121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66850" y="2682875"/>
            <a:ext cx="1965960" cy="1014730"/>
          </a:xfrm>
          <a:prstGeom prst="rect">
            <a:avLst/>
          </a:prstGeom>
          <a:noFill/>
          <a:ln w="222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chemeClr val="bg1"/>
                </a:solidFill>
                <a:latin typeface="Lantinghei SC Heavy" panose="02000000000000000000" charset="-122"/>
                <a:ea typeface="Lantinghei SC Heavy" panose="02000000000000000000" charset="-122"/>
              </a:rPr>
              <a:t>目录</a:t>
            </a:r>
            <a:endParaRPr kumimoji="1" lang="zh-CN" altLang="en-US" sz="6000" b="1" dirty="0">
              <a:solidFill>
                <a:schemeClr val="bg1"/>
              </a:solidFill>
              <a:latin typeface="Lantinghei SC Heavy" panose="02000000000000000000" charset="-122"/>
              <a:ea typeface="Lantinghei SC Heavy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6025" y="452789"/>
            <a:ext cx="55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88085" y="2097415"/>
            <a:ext cx="55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en-US" altLang="zh-CN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6142" y="482975"/>
            <a:ext cx="3098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领学班介绍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36142" y="1269628"/>
            <a:ext cx="3098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主讲人介绍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6360" y="2127885"/>
            <a:ext cx="4479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语言对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408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有什么帮助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36360" y="2842895"/>
            <a:ext cx="5120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语言如何学？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36360" y="3664585"/>
            <a:ext cx="5004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，成为一个有逼格的程序员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36360" y="4488815"/>
            <a:ext cx="4890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集成开发环境使用讲解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36352" y="5321272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答疑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6020" y="3697605"/>
            <a:ext cx="2547620" cy="583565"/>
          </a:xfrm>
          <a:prstGeom prst="rect">
            <a:avLst/>
          </a:prstGeom>
          <a:noFill/>
          <a:ln w="222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3200" dirty="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CONTENTS</a:t>
            </a:r>
            <a:endParaRPr kumimoji="1" lang="en-US" altLang="zh-CN" sz="3200" dirty="0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rot="1500000">
            <a:off x="3020695" y="419100"/>
            <a:ext cx="191135" cy="137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021965" y="443230"/>
            <a:ext cx="701675" cy="1591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88695" y="5240020"/>
            <a:ext cx="701675" cy="1591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544185" y="442595"/>
            <a:ext cx="502920" cy="502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5058410" y="1266825"/>
            <a:ext cx="1016635" cy="464185"/>
          </a:xfrm>
          <a:prstGeom prst="rtTriangle">
            <a:avLst/>
          </a:prstGeom>
          <a:solidFill>
            <a:srgbClr val="3F63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52390" y="2096770"/>
            <a:ext cx="962660" cy="46418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C3F8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63870" y="2811145"/>
            <a:ext cx="464185" cy="464185"/>
          </a:xfrm>
          <a:prstGeom prst="rect">
            <a:avLst/>
          </a:prstGeom>
          <a:solidFill>
            <a:srgbClr val="3151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16025" y="1317330"/>
            <a:ext cx="55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99515" y="2811461"/>
            <a:ext cx="55880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F63A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11580" y="3674779"/>
            <a:ext cx="5588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en-US" altLang="zh-CN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3640" y="5319405"/>
            <a:ext cx="5588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rgbClr val="3F63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1" lang="en-US" altLang="zh-CN" sz="2800" b="1" dirty="0">
              <a:solidFill>
                <a:srgbClr val="3F63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39740" y="3664585"/>
            <a:ext cx="502920" cy="502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5053965" y="4488815"/>
            <a:ext cx="1016635" cy="464185"/>
          </a:xfrm>
          <a:prstGeom prst="rtTriangle">
            <a:avLst/>
          </a:prstGeom>
          <a:solidFill>
            <a:srgbClr val="3F63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147945" y="5318760"/>
            <a:ext cx="962660" cy="46418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C3F8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559425" y="6033135"/>
            <a:ext cx="464185" cy="464185"/>
          </a:xfrm>
          <a:prstGeom prst="rect">
            <a:avLst/>
          </a:prstGeom>
          <a:solidFill>
            <a:srgbClr val="3151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11580" y="4539320"/>
            <a:ext cx="5588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98245" y="6029006"/>
            <a:ext cx="5588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025" y="852170"/>
            <a:ext cx="9251950" cy="51542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48250" y="1948815"/>
            <a:ext cx="2098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FOUR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49320" y="3034030"/>
            <a:ext cx="5676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考研C语言如何学？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  <a:sym typeface="+mn-ea"/>
            </a:endParaRPr>
          </a:p>
          <a:p>
            <a:pPr algn="dist"/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26940" y="2778760"/>
            <a:ext cx="2738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6166" y="606214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3950" y="23933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https://docs.qq.com/doc/DR2tBZXd2WHVCTGtX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4510" y="953770"/>
            <a:ext cx="4760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</a:t>
            </a:r>
            <a:r>
              <a:rPr lang="zh-CN" altLang="en-US" sz="3200"/>
              <a:t>语言如何学？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2120900" y="186436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首先我们来看下我们的学习计划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66950" y="4872355"/>
            <a:ext cx="304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那学习方法又是如何的呢？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78965" y="3603625"/>
            <a:ext cx="47605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跟龙哥学</a:t>
            </a:r>
            <a:r>
              <a:rPr lang="en-US" altLang="zh-CN" sz="3200"/>
              <a:t>C</a:t>
            </a:r>
            <a:r>
              <a:rPr lang="zh-CN" altLang="en-US" sz="3200"/>
              <a:t>语言编程和其他的</a:t>
            </a:r>
            <a:r>
              <a:rPr lang="en-US" altLang="zh-CN" sz="3200"/>
              <a:t>C</a:t>
            </a:r>
            <a:r>
              <a:rPr lang="zh-CN" altLang="en-US" sz="3200"/>
              <a:t>语言书籍有和不同？</a:t>
            </a:r>
            <a:endParaRPr lang="zh-CN" altLang="en-US"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9021" y="601769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4510" y="796925"/>
            <a:ext cx="4760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</a:t>
            </a:r>
            <a:r>
              <a:rPr lang="zh-CN" altLang="en-US" sz="3200"/>
              <a:t>语言如何学之学习方法？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2413000" y="1802130"/>
            <a:ext cx="59385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、视频中的重点是老师的代码，代码一定要自己写一遍，运行，像老师一样调试去看看，深入一些的可以改一改程序，看看执行后会不会变为另外一个效果，</a:t>
            </a:r>
            <a:r>
              <a:rPr lang="zh-CN" altLang="en-US" b="1"/>
              <a:t>购买书籍后书籍针对每一部分代码会有详细的一个说明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、努力完成每周的作业，因为这样可以让你的编程思维更上一层楼，也为学习第</a:t>
            </a:r>
            <a:r>
              <a:rPr lang="en-US" altLang="zh-CN"/>
              <a:t>8</a:t>
            </a:r>
            <a:r>
              <a:rPr lang="zh-CN" altLang="en-US"/>
              <a:t>章奠定基础！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、代码不能运行，有</a:t>
            </a:r>
            <a:r>
              <a:rPr lang="en-US" altLang="zh-CN"/>
              <a:t>bug</a:t>
            </a:r>
            <a:r>
              <a:rPr lang="zh-CN" altLang="en-US"/>
              <a:t>调试不出来，群里及时问老师，提问时记得艾特老师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、视频切记不可快进，除非你直接做当天的作业，一下子就全部完成了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、我之前学过</a:t>
            </a:r>
            <a:r>
              <a:rPr lang="en-US" altLang="zh-CN"/>
              <a:t>C</a:t>
            </a:r>
            <a:r>
              <a:rPr lang="zh-CN" altLang="en-US"/>
              <a:t>语言，是不是就不用学了，不是，直接第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天的作业，如果能够快速完成，那么学习第</a:t>
            </a:r>
            <a:r>
              <a:rPr lang="en-US" altLang="zh-CN"/>
              <a:t>8</a:t>
            </a:r>
            <a:r>
              <a:rPr lang="zh-CN" altLang="en-US"/>
              <a:t>章，从第</a:t>
            </a:r>
            <a:r>
              <a:rPr lang="en-US" altLang="zh-CN"/>
              <a:t>8</a:t>
            </a:r>
            <a:r>
              <a:rPr lang="zh-CN" altLang="en-US"/>
              <a:t>章数据结构和算法这一章开始学习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4510" y="5746750"/>
            <a:ext cx="8568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理解程序执行原理，掌握调试技能           </a:t>
            </a:r>
            <a:r>
              <a:rPr lang="en-US" altLang="zh-CN" sz="2800"/>
              <a:t>-----</a:t>
            </a:r>
            <a:r>
              <a:rPr lang="zh-CN" altLang="en-US" sz="2800"/>
              <a:t>龙哥</a:t>
            </a:r>
            <a:endParaRPr lang="zh-CN" alt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6166" y="606214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4510" y="953770"/>
            <a:ext cx="5250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如何提升调试能力，老师如何协助你远程调试</a:t>
            </a:r>
            <a:r>
              <a:rPr lang="zh-CN" altLang="en-US" sz="3200"/>
              <a:t>？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2112010" y="2328545"/>
            <a:ext cx="5276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、自己把调试窗口环境搞好</a:t>
            </a:r>
            <a:r>
              <a:rPr lang="en-US" altLang="zh-CN"/>
              <a:t>---</a:t>
            </a:r>
            <a:r>
              <a:rPr lang="zh-CN" altLang="en-US"/>
              <a:t>后面演示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、下载好向日葵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、把代码行号全部调出来，这样截图发群里，老师可以快速指出你的第几行有问题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、一定要养成增量编写法的好习惯，如果没有增量编写，二分法定位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、要敢于去看日志，认真思考错误，编译错误分类，执行异常打断点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1135" y="4760595"/>
            <a:ext cx="55772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掌握调试能力，以后学习任何语言都是事半功倍！</a:t>
            </a:r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6166" y="620184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81000" y="6369050"/>
            <a:ext cx="114300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77795" y="2324735"/>
            <a:ext cx="6047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https://docs.qq.com/doc/DR3dVQVJsYXBwZHdY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75205" y="1176655"/>
            <a:ext cx="7927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坚持就是胜利，每日打卡有奖励！</a:t>
            </a:r>
            <a:endParaRPr lang="zh-CN" altLang="en-US"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32705" y="1948815"/>
            <a:ext cx="19291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FIVE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67125" y="3154045"/>
            <a:ext cx="4859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Git</a:t>
            </a:r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使用分享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26940" y="2778760"/>
            <a:ext cx="2738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05405" y="3154045"/>
            <a:ext cx="6981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领学班介绍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94910" y="2778760"/>
            <a:ext cx="2202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59375" y="1948815"/>
            <a:ext cx="1873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ONE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17820" y="1948815"/>
            <a:ext cx="13582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SIX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11980" y="3107055"/>
            <a:ext cx="3367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集成开发环境使用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72380" y="2778760"/>
            <a:ext cx="20491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6166" y="601769"/>
            <a:ext cx="10879668" cy="56176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6237605"/>
            <a:ext cx="11430000" cy="27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622427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关注微信公众号：王道在线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6219825"/>
            <a:ext cx="369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王道论坛网址：</a:t>
            </a:r>
            <a:r>
              <a:rPr lang="en-US" altLang="zh-CN" sz="1400">
                <a:solidFill>
                  <a:schemeClr val="bg1"/>
                </a:solidFill>
              </a:rPr>
              <a:t>www.cskaoyan.com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4510" y="796925"/>
            <a:ext cx="47605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这几天大家使用环境遇到哪些问题</a:t>
            </a:r>
            <a:r>
              <a:rPr lang="zh-CN" altLang="en-US" sz="3200"/>
              <a:t>？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2413000" y="1802130"/>
            <a:ext cx="59385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/>
              <a:t>运行不会显示结果</a:t>
            </a:r>
            <a:endParaRPr lang="zh-CN"/>
          </a:p>
          <a:p>
            <a:r>
              <a:rPr lang="en-US" altLang="zh-CN"/>
              <a:t>2</a:t>
            </a:r>
            <a:r>
              <a:rPr lang="zh-CN" altLang="en-US"/>
              <a:t>、总是提示项目过期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、给大家的代码不知道怎么打开</a:t>
            </a:r>
            <a:endParaRPr lang="zh-CN" altLang="en-US"/>
          </a:p>
          <a:p>
            <a:r>
              <a:rPr lang="en-US" altLang="zh-CN" b="1"/>
              <a:t>4</a:t>
            </a:r>
            <a:r>
              <a:rPr lang="zh-CN" altLang="en-US" b="1"/>
              <a:t>、老师给的代码能够直接运行不？</a:t>
            </a:r>
            <a:endParaRPr lang="zh-CN" altLang="en-US" b="1"/>
          </a:p>
          <a:p>
            <a:r>
              <a:rPr lang="en-US" altLang="zh-CN"/>
              <a:t>5</a:t>
            </a:r>
            <a:r>
              <a:rPr lang="zh-CN" altLang="en-US"/>
              <a:t>、书籍需要购买不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、使用不同的</a:t>
            </a:r>
            <a:r>
              <a:rPr lang="en-US" altLang="zh-CN"/>
              <a:t>VS</a:t>
            </a:r>
            <a:r>
              <a:rPr lang="zh-CN" altLang="en-US"/>
              <a:t>版本可以不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、磁盘没空间了，不使用</a:t>
            </a:r>
            <a:r>
              <a:rPr lang="en-US" altLang="zh-CN"/>
              <a:t>VS</a:t>
            </a:r>
            <a:r>
              <a:rPr lang="zh-CN" altLang="en-US"/>
              <a:t>可以不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、安装后激活的秘钥在哪里</a:t>
            </a:r>
            <a:endParaRPr lang="zh-CN" altLang="en-US"/>
          </a:p>
          <a:p>
            <a:r>
              <a:rPr lang="en-US" altLang="zh-CN"/>
              <a:t>9</a:t>
            </a:r>
            <a:r>
              <a:rPr lang="zh-CN" altLang="en-US"/>
              <a:t>、</a:t>
            </a:r>
            <a:r>
              <a:rPr lang="en-US" altLang="zh-CN"/>
              <a:t>Windows 10</a:t>
            </a:r>
            <a:r>
              <a:rPr lang="zh-CN" altLang="en-US"/>
              <a:t>也可以安装</a:t>
            </a:r>
            <a:r>
              <a:rPr lang="en-US" altLang="zh-CN"/>
              <a:t>VS2012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视频里都有讲，当然提问的同学都进行了解答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3150" y="4853940"/>
            <a:ext cx="10046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800"/>
              <a:t>完全模仿上课是核心，编程的开始就是模仿，先模仿，后理解                  </a:t>
            </a:r>
            <a:r>
              <a:rPr lang="en-US" altLang="zh-CN" sz="2800"/>
              <a:t>-----</a:t>
            </a:r>
            <a:r>
              <a:rPr lang="zh-CN" altLang="en-US" sz="2800"/>
              <a:t>龙哥</a:t>
            </a:r>
            <a:endParaRPr lang="zh-CN" alt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97810" y="1027430"/>
            <a:ext cx="4976495" cy="43516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76475" y="1414780"/>
            <a:ext cx="7639685" cy="40284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60290" y="1948815"/>
            <a:ext cx="2472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800" b="1" spc="-150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SEVEN</a:t>
            </a:r>
            <a:endParaRPr kumimoji="1" lang="en-US" altLang="zh-CN" sz="4800" b="1" spc="-150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13985" y="3126105"/>
            <a:ext cx="1765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答疑</a:t>
            </a:r>
            <a:endParaRPr kumimoji="1" lang="zh-CN" altLang="en-US" sz="5400" b="1" dirty="0">
              <a:solidFill>
                <a:schemeClr val="bg1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26940" y="2778760"/>
            <a:ext cx="2738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387725" y="2479675"/>
            <a:ext cx="5416550" cy="0"/>
          </a:xfrm>
          <a:prstGeom prst="line">
            <a:avLst/>
          </a:prstGeom>
          <a:ln w="19050">
            <a:solidFill>
              <a:srgbClr val="3C3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508375" y="1751965"/>
            <a:ext cx="502920" cy="502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4207510" y="1777365"/>
            <a:ext cx="1016635" cy="464185"/>
          </a:xfrm>
          <a:prstGeom prst="rtTriangle">
            <a:avLst/>
          </a:prstGeom>
          <a:solidFill>
            <a:srgbClr val="3151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684520" y="1777365"/>
            <a:ext cx="2068195" cy="46418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C3F8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67370" y="1777365"/>
            <a:ext cx="464185" cy="464185"/>
          </a:xfrm>
          <a:prstGeom prst="rect">
            <a:avLst/>
          </a:prstGeom>
          <a:solidFill>
            <a:srgbClr val="3151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07895" y="2954020"/>
            <a:ext cx="77762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>
                <a:solidFill>
                  <a:srgbClr val="31518C"/>
                </a:solidFill>
                <a:latin typeface="Lantinghei SC Heavy" panose="02000000000000000000" charset="-122"/>
                <a:ea typeface="Lantinghei SC Heavy" panose="02000000000000000000" charset="-122"/>
              </a:rPr>
              <a:t>THANK YOU</a:t>
            </a:r>
            <a:endParaRPr lang="en-US" altLang="zh-CN" sz="8000" b="1">
              <a:solidFill>
                <a:srgbClr val="31518C"/>
              </a:solidFill>
              <a:latin typeface="Lantinghei SC Heavy" panose="02000000000000000000" charset="-122"/>
              <a:ea typeface="Lantinghei SC Heavy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38835"/>
          </a:xfrm>
        </p:spPr>
        <p:txBody>
          <a:bodyPr>
            <a:normAutofit fontScale="90000"/>
          </a:bodyPr>
          <a:p>
            <a:r>
              <a:rPr lang="zh-CN" altLang="en-US" sz="5400"/>
              <a:t>先来看一下</a:t>
            </a:r>
            <a:r>
              <a:rPr lang="en-US" altLang="zh-CN" sz="5400"/>
              <a:t>2020</a:t>
            </a:r>
            <a:r>
              <a:rPr lang="zh-CN" altLang="en-US" sz="5400"/>
              <a:t>年高考和考研</a:t>
            </a:r>
            <a:endParaRPr lang="zh-CN" altLang="en-US" sz="5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445" y="2334895"/>
            <a:ext cx="8006080" cy="3369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7310" y="5704840"/>
            <a:ext cx="6766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http://www.gaosan.com/gaokao/220622.html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8" name="矩形 7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730250"/>
            <a:ext cx="10515600" cy="1325563"/>
          </a:xfrm>
        </p:spPr>
        <p:txBody>
          <a:bodyPr/>
          <a:p>
            <a:r>
              <a:rPr lang="en-US" altLang="zh-CN"/>
              <a:t>2021</a:t>
            </a:r>
            <a:r>
              <a:rPr lang="zh-CN" altLang="en-US"/>
              <a:t>报考人数是多少？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2133600"/>
            <a:ext cx="10515600" cy="4043680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1500"/>
              <a:t>422</a:t>
            </a:r>
            <a:r>
              <a:rPr lang="zh-CN" altLang="en-US" sz="11500"/>
              <a:t>万</a:t>
            </a:r>
            <a:endParaRPr lang="zh-CN" altLang="en-US" sz="11500"/>
          </a:p>
          <a:p>
            <a:pPr marL="0" indent="0">
              <a:buNone/>
            </a:pPr>
            <a:r>
              <a:rPr lang="zh-CN" altLang="en-US"/>
              <a:t>https://mp.weixin.qq.com/s/gGYSbWteW1GIkVevjvckSg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6" name="矩形 5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7845"/>
            <a:ext cx="10515600" cy="1325563"/>
          </a:xfrm>
        </p:spPr>
        <p:txBody>
          <a:bodyPr/>
          <a:p>
            <a:r>
              <a:rPr lang="zh-CN" altLang="en-US"/>
              <a:t>大家为什么都选择考计算机研究生？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https://mp.weixin.qq.com/s/XyNDrZI2EF4oGBgb1fIdBg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935" y="2367915"/>
            <a:ext cx="5017770" cy="3884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255" y="2313940"/>
            <a:ext cx="1915795" cy="41529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6" name="矩形 5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p>
            <a:r>
              <a:rPr lang="zh-CN" altLang="en-US"/>
              <a:t>是不是非常想考计算机研究生！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跨专业啥原理不懂怎么办？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数学，英语还可以自学，计算机书籍看各种专业名词蒙圈怎么办？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初试中代码题不会写怎么办？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做题看了书上的答案没办法理解答案好着急！！！</a:t>
            </a:r>
            <a:endParaRPr lang="zh-CN" altLang="en-US" sz="32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4" name="矩形 3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94665"/>
            <a:ext cx="10515600" cy="1325563"/>
          </a:xfrm>
        </p:spPr>
        <p:txBody>
          <a:bodyPr/>
          <a:p>
            <a:r>
              <a:rPr lang="zh-CN" altLang="en-US"/>
              <a:t>不用担心！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3905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indent="0">
              <a:buNone/>
            </a:pPr>
            <a:r>
              <a:rPr lang="zh-CN" altLang="en-US" sz="3600">
                <a:solidFill>
                  <a:srgbClr val="FF0000"/>
                </a:solidFill>
                <a:effectLst/>
              </a:rPr>
              <a:t>领学班助你顺利通关！</a:t>
            </a:r>
            <a:endParaRPr lang="zh-CN" altLang="en-US" sz="360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https://mp.weixin.qq.com/s/nxkFVQwOX7tTrDR6WHn2HA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8185" y="589915"/>
            <a:ext cx="79622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VIP领学班价格上也有非常明显的优势，比定向课程要优惠很多，可以参加C语言督学训练营，能够有初试全程的课程和书，还有非常全面的答疑辅导和针对性直播课程！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VIP领学班现在购买可以免费参加第二期C语言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督学</a:t>
            </a:r>
            <a:r>
              <a:rPr lang="zh-CN" altLang="en-US" sz="3200">
                <a:solidFill>
                  <a:srgbClr val="FF0000"/>
                </a:solidFill>
              </a:rPr>
              <a:t>训练营，第二期为了过年大家能够继续学，延时到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>
                <a:solidFill>
                  <a:srgbClr val="FF0000"/>
                </a:solidFill>
              </a:rPr>
              <a:t>月初！</a:t>
            </a:r>
            <a:r>
              <a:rPr lang="zh-CN" sz="3200"/>
              <a:t>二期没掌握可以免费参加三期</a:t>
            </a:r>
            <a:r>
              <a:rPr lang="zh-CN" altLang="en-US" sz="3200"/>
              <a:t>，不用另外补差价，还在犹豫的同学心动不如行动！</a:t>
            </a:r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327660" y="6219825"/>
            <a:ext cx="12254230" cy="310515"/>
            <a:chOff x="516" y="9795"/>
            <a:chExt cx="19298" cy="489"/>
          </a:xfrm>
        </p:grpSpPr>
        <p:sp>
          <p:nvSpPr>
            <p:cNvPr id="5" name="矩形 4"/>
            <p:cNvSpPr/>
            <p:nvPr/>
          </p:nvSpPr>
          <p:spPr>
            <a:xfrm>
              <a:off x="600" y="9823"/>
              <a:ext cx="18000" cy="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6" y="9802"/>
              <a:ext cx="53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关注微信公众号：王道在线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000" y="9795"/>
              <a:ext cx="58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王道论坛网址：</a:t>
              </a:r>
              <a:r>
                <a:rPr lang="en-US" altLang="zh-CN" sz="1400">
                  <a:solidFill>
                    <a:schemeClr val="bg1"/>
                  </a:solidFill>
                </a:rPr>
                <a:t>www.cskaoyan.com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QQ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0" y="589915"/>
            <a:ext cx="3562350" cy="51530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430,&quot;width&quot;:10890}"/>
</p:tagLst>
</file>

<file path=ppt/tags/tag10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2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2_1*ζ_h_d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3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2_1*ζ_h_d*1_4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4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2_1*ζ_h_d*1_5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5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2_1*ζ_h_d*1_6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6.xml><?xml version="1.0" encoding="utf-8"?>
<p:tagLst xmlns:p="http://schemas.openxmlformats.org/presentationml/2006/main">
  <p:tag name="KSO_WM_UNIT_FLASH_PICTURE_TYPE" val="0"/>
</p:tagLst>
</file>

<file path=ppt/tags/tag17.xml><?xml version="1.0" encoding="utf-8"?>
<p:tagLst xmlns:p="http://schemas.openxmlformats.org/presentationml/2006/main">
  <p:tag name="KSO_WM_UNIT_PLACING_PICTURE_USER_VIEWPORT" val="{&quot;height&quot;:6853,&quot;width&quot;:7837}"/>
</p:tagLst>
</file>

<file path=ppt/tags/tag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5_1"/>
  <p:tag name="KSO_WM_UNIT_ID" val="mixed20199732_1*ζ_h_i*1_5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4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mixed20199732_1*ζ_h_i*1_4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5_1"/>
  <p:tag name="KSO_WM_UNIT_ID" val="mixed20199732_1*ζ_h_i*1_5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6_1"/>
  <p:tag name="KSO_WM_UNIT_ID" val="mixed20199732_1*ζ_h_i*1_6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4320</Words>
  <Application>WPS 演示</Application>
  <PresentationFormat>宽屏</PresentationFormat>
  <Paragraphs>307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Songti SC Black</vt:lpstr>
      <vt:lpstr>Lantinghei SC Heavy</vt:lpstr>
      <vt:lpstr>Hiragino Sans GB W3</vt:lpstr>
      <vt:lpstr>Lantinghei SC Demibold</vt:lpstr>
      <vt:lpstr>等线</vt:lpstr>
      <vt:lpstr>Arial Unicode MS</vt:lpstr>
      <vt:lpstr>等线 Light</vt:lpstr>
      <vt:lpstr>Calibri</vt:lpstr>
      <vt:lpstr>Arial</vt:lpstr>
      <vt:lpstr>Office 主题​​</vt:lpstr>
      <vt:lpstr>Word.Document.12</vt:lpstr>
      <vt:lpstr>PowerPoint 演示文稿</vt:lpstr>
      <vt:lpstr>PowerPoint 演示文稿</vt:lpstr>
      <vt:lpstr>PowerPoint 演示文稿</vt:lpstr>
      <vt:lpstr>先来看一下2020年高考和考研</vt:lpstr>
      <vt:lpstr>2021报考人数是多少？</vt:lpstr>
      <vt:lpstr>大家为什么都选择考计算机研究生？</vt:lpstr>
      <vt:lpstr>是不是非常想考计算机研究生！</vt:lpstr>
      <vt:lpstr>不用担心！</vt:lpstr>
      <vt:lpstr>PowerPoint 演示文稿</vt:lpstr>
      <vt:lpstr>PowerPoint 演示文稿</vt:lpstr>
      <vt:lpstr>PowerPoint 演示文稿</vt:lpstr>
      <vt:lpstr>为什么选择龙哥来讲C语言？</vt:lpstr>
      <vt:lpstr>PowerPoint 演示文稿</vt:lpstr>
      <vt:lpstr>PowerPoint 演示文稿</vt:lpstr>
      <vt:lpstr>PowerPoint 演示文稿</vt:lpstr>
      <vt:lpstr>19年408真题答题</vt:lpstr>
      <vt:lpstr>2017年408真题的44题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李志龙-Luke</cp:lastModifiedBy>
  <cp:revision>43</cp:revision>
  <dcterms:created xsi:type="dcterms:W3CDTF">2020-07-30T09:47:00Z</dcterms:created>
  <dcterms:modified xsi:type="dcterms:W3CDTF">2020-12-20T13:49:42Z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